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2" d="100"/>
          <a:sy n="72" d="100"/>
        </p:scale>
        <p:origin x="420" y="1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4/28/2015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arch.proquest.com/docview/1609199213?accountid=712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5332" y="3996267"/>
            <a:ext cx="9851776" cy="1388534"/>
          </a:xfrm>
        </p:spPr>
        <p:txBody>
          <a:bodyPr/>
          <a:lstStyle/>
          <a:p>
            <a:r>
              <a:rPr lang="en-US" dirty="0" smtClean="0"/>
              <a:t>Samir Deeb</a:t>
            </a:r>
          </a:p>
          <a:p>
            <a:r>
              <a:rPr lang="en-US" dirty="0" smtClean="0"/>
              <a:t>University of Texas at San Antonio</a:t>
            </a:r>
            <a:endParaRPr lang="en-US" dirty="0"/>
          </a:p>
        </p:txBody>
      </p:sp>
      <p:sp>
        <p:nvSpPr>
          <p:cNvPr id="4" name="Title 3"/>
          <p:cNvSpPr>
            <a:spLocks noGrp="1"/>
          </p:cNvSpPr>
          <p:nvPr>
            <p:ph type="ctrTitle"/>
          </p:nvPr>
        </p:nvSpPr>
        <p:spPr>
          <a:xfrm>
            <a:off x="-266330" y="1380068"/>
            <a:ext cx="12458330" cy="2616199"/>
          </a:xfrm>
        </p:spPr>
        <p:txBody>
          <a:bodyPr>
            <a:normAutofit/>
          </a:bodyPr>
          <a:lstStyle/>
          <a:p>
            <a:r>
              <a:rPr lang="en-US" sz="4400" dirty="0" smtClean="0"/>
              <a:t>Alternative </a:t>
            </a:r>
            <a:r>
              <a:rPr lang="en-US" sz="4400" dirty="0"/>
              <a:t>and Natural treatments for Attention Deficit/Hyperactivity Disorder</a:t>
            </a:r>
            <a:r>
              <a:rPr lang="en-US" dirty="0"/>
              <a:t/>
            </a:r>
            <a:br>
              <a:rPr lang="en-US" dirty="0"/>
            </a:br>
            <a:endParaRPr lang="en-US" dirty="0"/>
          </a:p>
        </p:txBody>
      </p:sp>
    </p:spTree>
    <p:extLst>
      <p:ext uri="{BB962C8B-B14F-4D97-AF65-F5344CB8AC3E}">
        <p14:creationId xmlns:p14="http://schemas.microsoft.com/office/powerpoint/2010/main" val="3308771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
            <a:ext cx="10018713" cy="5791200"/>
          </a:xfrm>
        </p:spPr>
        <p:txBody>
          <a:bodyPr/>
          <a:lstStyle/>
          <a:p>
            <a:r>
              <a:rPr lang="en-US" dirty="0" smtClean="0"/>
              <a:t>By promoting natural alternatives and providing people with ways to get tests done and fully understand what their body needs, we can stop the globalization of ADHD prescription medication while maintaining our children‘s health.</a:t>
            </a:r>
          </a:p>
        </p:txBody>
      </p:sp>
    </p:spTree>
    <p:extLst>
      <p:ext uri="{BB962C8B-B14F-4D97-AF65-F5344CB8AC3E}">
        <p14:creationId xmlns:p14="http://schemas.microsoft.com/office/powerpoint/2010/main" val="3892910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484310" y="3009530"/>
            <a:ext cx="10018713" cy="1740023"/>
          </a:xfrm>
        </p:spPr>
        <p:txBody>
          <a:bodyPr>
            <a:normAutofit fontScale="92500" lnSpcReduction="20000"/>
          </a:bodyPr>
          <a:lstStyle/>
          <a:p>
            <a:r>
              <a:rPr lang="en-US" dirty="0" smtClean="0"/>
              <a:t>Through unique diet plans, depending on the patients needs, we can improve the behavior of children with ADHD at school and at home.  Studies have shown that through these diet plans, grads have also improved tremendously.</a:t>
            </a:r>
          </a:p>
          <a:p>
            <a:r>
              <a:rPr lang="en-US" dirty="0" smtClean="0"/>
              <a:t>These natural methods will also improve our children‘s health by excluding the highly addictive prescription medication on the market for ADHD treatment.</a:t>
            </a:r>
          </a:p>
        </p:txBody>
      </p:sp>
    </p:spTree>
    <p:extLst>
      <p:ext uri="{BB962C8B-B14F-4D97-AF65-F5344CB8AC3E}">
        <p14:creationId xmlns:p14="http://schemas.microsoft.com/office/powerpoint/2010/main" val="2390437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After finishing my research I found that there is much more work that needs to be done in order to change the publics mind on using natural methods of treatment in place of prescription medication </a:t>
            </a:r>
          </a:p>
          <a:p>
            <a:r>
              <a:rPr lang="en-US" dirty="0" smtClean="0"/>
              <a:t>For future research to be conducted, the terrible side effects of these medications must be publicized.  Our society places too much trust in our doctors, although they are professionals there are some who are in it for the money.</a:t>
            </a:r>
            <a:endParaRPr lang="en-US" dirty="0"/>
          </a:p>
        </p:txBody>
      </p:sp>
    </p:spTree>
    <p:extLst>
      <p:ext uri="{BB962C8B-B14F-4D97-AF65-F5344CB8AC3E}">
        <p14:creationId xmlns:p14="http://schemas.microsoft.com/office/powerpoint/2010/main" val="481491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32755"/>
            <a:ext cx="10018713" cy="1753984"/>
          </a:xfrm>
        </p:spPr>
        <p:txBody>
          <a:bodyPr/>
          <a:lstStyle/>
          <a:p>
            <a:r>
              <a:rPr lang="en-US" dirty="0" smtClean="0"/>
              <a:t>Works Cited</a:t>
            </a:r>
            <a:endParaRPr lang="en-US" dirty="0"/>
          </a:p>
        </p:txBody>
      </p:sp>
      <p:sp>
        <p:nvSpPr>
          <p:cNvPr id="3" name="Content Placeholder 2"/>
          <p:cNvSpPr>
            <a:spLocks noGrp="1"/>
          </p:cNvSpPr>
          <p:nvPr>
            <p:ph idx="1"/>
          </p:nvPr>
        </p:nvSpPr>
        <p:spPr>
          <a:xfrm>
            <a:off x="1484311" y="1906385"/>
            <a:ext cx="9937377" cy="4951615"/>
          </a:xfrm>
        </p:spPr>
        <p:txBody>
          <a:bodyPr>
            <a:normAutofit fontScale="85000" lnSpcReduction="20000"/>
          </a:bodyPr>
          <a:lstStyle/>
          <a:p>
            <a:r>
              <a:rPr lang="en-US" dirty="0"/>
              <a:t>"ADHD Throughout the Years." Centers for Disease Control and Prevention. Centers for Disease Control and Prevention, 06 Oct. 2014. Web. 26 Apr. 2015</a:t>
            </a:r>
            <a:r>
              <a:rPr lang="en-US" dirty="0" smtClean="0"/>
              <a:t>.</a:t>
            </a:r>
          </a:p>
          <a:p>
            <a:r>
              <a:rPr lang="en-US" dirty="0" smtClean="0"/>
              <a:t>"</a:t>
            </a:r>
            <a:r>
              <a:rPr lang="en-US" dirty="0"/>
              <a:t>Data &amp; Statistics." </a:t>
            </a:r>
            <a:r>
              <a:rPr lang="en-US" i="1" dirty="0"/>
              <a:t>Centers for Disease Control and Prevention</a:t>
            </a:r>
            <a:r>
              <a:rPr lang="en-US" dirty="0"/>
              <a:t>. Centers for Disease Control and Prevention, 10 Dec. 2014. Web. 26 Apr. 2015</a:t>
            </a:r>
            <a:r>
              <a:rPr lang="en-US" dirty="0" smtClean="0"/>
              <a:t>.</a:t>
            </a:r>
          </a:p>
          <a:p>
            <a:r>
              <a:rPr lang="en-US" dirty="0" err="1" smtClean="0"/>
              <a:t>Dommisse</a:t>
            </a:r>
            <a:r>
              <a:rPr lang="en-US" dirty="0"/>
              <a:t>, J.V. (2000) “Nutritional and Other Natural Medical Treatments for Attention-Deficit/Hyperactivity Disorder – AD(H)D”, Social Science Information 39(3): 489-504. </a:t>
            </a:r>
          </a:p>
          <a:p>
            <a:r>
              <a:rPr lang="en-US" dirty="0"/>
              <a:t>Fitzgerald, K. T., &amp; Bronstein, A. C. (2013). Adderall? (amphetamine-</a:t>
            </a:r>
            <a:r>
              <a:rPr lang="en-US" dirty="0" err="1"/>
              <a:t>dextroamphetamine</a:t>
            </a:r>
            <a:r>
              <a:rPr lang="en-US" dirty="0"/>
              <a:t>) toxicity.</a:t>
            </a:r>
            <a:r>
              <a:rPr lang="en-US" i="1" dirty="0"/>
              <a:t> Topics in Companion Animal Medicine, 28</a:t>
            </a:r>
            <a:r>
              <a:rPr lang="en-US" dirty="0"/>
              <a:t>(1), 2-7. </a:t>
            </a:r>
            <a:r>
              <a:rPr lang="en-US" dirty="0" err="1"/>
              <a:t>doi:http</a:t>
            </a:r>
            <a:r>
              <a:rPr lang="en-US" dirty="0"/>
              <a:t>://dx.doi.org/10.1053/j.tcam.2013.03.002</a:t>
            </a:r>
          </a:p>
          <a:p>
            <a:r>
              <a:rPr lang="en-US" dirty="0"/>
              <a:t>Moore, S. C.,</a:t>
            </a:r>
            <a:r>
              <a:rPr lang="en-US" dirty="0" err="1"/>
              <a:t>PhD.M.S.N.R.N</a:t>
            </a:r>
            <a:r>
              <a:rPr lang="en-US" dirty="0"/>
              <a:t>. (2014, 10). Adderall and </a:t>
            </a:r>
            <a:r>
              <a:rPr lang="en-US" dirty="0" err="1"/>
              <a:t>ritalin</a:t>
            </a:r>
            <a:r>
              <a:rPr lang="en-US" dirty="0"/>
              <a:t>: Potential influence on perinatal health.</a:t>
            </a:r>
            <a:r>
              <a:rPr lang="en-US" i="1" dirty="0"/>
              <a:t> International Journal of Childbirth Education, 29</a:t>
            </a:r>
            <a:r>
              <a:rPr lang="en-US" dirty="0"/>
              <a:t>, 72-78. Retrieved from </a:t>
            </a:r>
            <a:r>
              <a:rPr lang="en-US" u="sng" dirty="0">
                <a:hlinkClick r:id="rId2"/>
              </a:rPr>
              <a:t>http://search.proquest.com/docview/1609199213?accountid=7122</a:t>
            </a:r>
            <a:endParaRPr lang="en-US" dirty="0"/>
          </a:p>
          <a:p>
            <a:r>
              <a:rPr lang="en-US" dirty="0"/>
              <a:t>Peter Conrad, Meredith R. </a:t>
            </a:r>
            <a:r>
              <a:rPr lang="en-US" dirty="0" err="1"/>
              <a:t>Bergey</a:t>
            </a:r>
            <a:r>
              <a:rPr lang="en-US" dirty="0"/>
              <a:t>, The impending globalization of ADHD: Notes on the expansion and growth of a medicalized disorder, Social Science &amp; Medicine, Volume 122, December 2014, Pages 31-43, ISSN 0277-9536, http://dx.doi.org/10.1016/j.socscimed.2014.10.019.</a:t>
            </a:r>
          </a:p>
          <a:p>
            <a:endParaRPr lang="en-US" dirty="0"/>
          </a:p>
        </p:txBody>
      </p:sp>
    </p:spTree>
    <p:extLst>
      <p:ext uri="{BB962C8B-B14F-4D97-AF65-F5344CB8AC3E}">
        <p14:creationId xmlns:p14="http://schemas.microsoft.com/office/powerpoint/2010/main" val="2018662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Natural alternatives to prescribed medication for treatment of ADHD</a:t>
            </a:r>
          </a:p>
          <a:p>
            <a:r>
              <a:rPr lang="en-US" dirty="0" smtClean="0"/>
              <a:t>Specific changes in diet plan shown to succeed</a:t>
            </a:r>
          </a:p>
          <a:p>
            <a:r>
              <a:rPr lang="en-US" dirty="0" smtClean="0"/>
              <a:t>Medical advances in the past involving ADHD have focused heavily on prescription medicine. </a:t>
            </a:r>
          </a:p>
          <a:p>
            <a:r>
              <a:rPr lang="en-US" dirty="0" smtClean="0"/>
              <a:t>More recent studies show that simple changes in one’s diet plan can help tremendously with symptoms of ADHD</a:t>
            </a:r>
          </a:p>
          <a:p>
            <a:r>
              <a:rPr lang="en-US" dirty="0" smtClean="0"/>
              <a:t>There is a growing problem among teens and young adults abusing this medication without a prescription, proving the need for natural alternatives</a:t>
            </a:r>
          </a:p>
        </p:txBody>
      </p:sp>
    </p:spTree>
    <p:extLst>
      <p:ext uri="{BB962C8B-B14F-4D97-AF65-F5344CB8AC3E}">
        <p14:creationId xmlns:p14="http://schemas.microsoft.com/office/powerpoint/2010/main" val="3016590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lstStyle/>
          <a:p>
            <a:r>
              <a:rPr lang="en-US" dirty="0"/>
              <a:t>What can we do to prevent future harm to the teens and young adults using this medication?</a:t>
            </a:r>
          </a:p>
          <a:p>
            <a:r>
              <a:rPr lang="en-US" dirty="0" smtClean="0"/>
              <a:t>How can we stop the growing global spread of ADHD medication?</a:t>
            </a:r>
          </a:p>
        </p:txBody>
      </p:sp>
    </p:spTree>
    <p:extLst>
      <p:ext uri="{BB962C8B-B14F-4D97-AF65-F5344CB8AC3E}">
        <p14:creationId xmlns:p14="http://schemas.microsoft.com/office/powerpoint/2010/main" val="3118191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Research</a:t>
            </a:r>
            <a:endParaRPr lang="en-US" dirty="0"/>
          </a:p>
        </p:txBody>
      </p:sp>
      <p:sp>
        <p:nvSpPr>
          <p:cNvPr id="3" name="Content Placeholder 2"/>
          <p:cNvSpPr>
            <a:spLocks noGrp="1"/>
          </p:cNvSpPr>
          <p:nvPr>
            <p:ph idx="1"/>
          </p:nvPr>
        </p:nvSpPr>
        <p:spPr/>
        <p:txBody>
          <a:bodyPr/>
          <a:lstStyle/>
          <a:p>
            <a:r>
              <a:rPr lang="en-US" dirty="0" smtClean="0"/>
              <a:t>I believe through implementation of natural remedies for ADHD, the problems caused by prescription medication like Adderall and Ritalin can be stopped.</a:t>
            </a:r>
          </a:p>
          <a:p>
            <a:r>
              <a:rPr lang="en-US" dirty="0" smtClean="0"/>
              <a:t>In order to achieve this, one must first be aware of what natural alternatives would work best for them.  Everybody is different and reacts differently to these methods of improvement.</a:t>
            </a:r>
            <a:endParaRPr lang="en-US" dirty="0"/>
          </a:p>
        </p:txBody>
      </p:sp>
    </p:spTree>
    <p:extLst>
      <p:ext uri="{BB962C8B-B14F-4D97-AF65-F5344CB8AC3E}">
        <p14:creationId xmlns:p14="http://schemas.microsoft.com/office/powerpoint/2010/main" val="312836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Design and Methods</a:t>
            </a:r>
            <a:endParaRPr lang="en-US" dirty="0"/>
          </a:p>
        </p:txBody>
      </p:sp>
      <p:sp>
        <p:nvSpPr>
          <p:cNvPr id="3" name="Content Placeholder 2"/>
          <p:cNvSpPr>
            <a:spLocks noGrp="1"/>
          </p:cNvSpPr>
          <p:nvPr>
            <p:ph idx="1"/>
          </p:nvPr>
        </p:nvSpPr>
        <p:spPr/>
        <p:txBody>
          <a:bodyPr/>
          <a:lstStyle/>
          <a:p>
            <a:r>
              <a:rPr lang="en-US" dirty="0" smtClean="0"/>
              <a:t>My research was consisted mainly of scholarly journal articles written by various professionals in the field of medicine.</a:t>
            </a:r>
          </a:p>
          <a:p>
            <a:r>
              <a:rPr lang="en-US" dirty="0" smtClean="0"/>
              <a:t>I also utilized information from the CDC including graphs and figures.</a:t>
            </a:r>
          </a:p>
          <a:p>
            <a:r>
              <a:rPr lang="en-US" dirty="0" smtClean="0"/>
              <a:t>Information from surveys conducted through GSS were also utilized throughout my research</a:t>
            </a:r>
          </a:p>
        </p:txBody>
      </p:sp>
    </p:spTree>
    <p:extLst>
      <p:ext uri="{BB962C8B-B14F-4D97-AF65-F5344CB8AC3E}">
        <p14:creationId xmlns:p14="http://schemas.microsoft.com/office/powerpoint/2010/main" val="1332266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92500"/>
          </a:bodyPr>
          <a:lstStyle/>
          <a:p>
            <a:r>
              <a:rPr lang="en-US" dirty="0" smtClean="0"/>
              <a:t>Through my research I have found that there are in fact natural alternatives for treating ADHD, but the popularity of prescription medication like Adderall and Ritalin is still very high.</a:t>
            </a:r>
          </a:p>
          <a:p>
            <a:r>
              <a:rPr lang="en-US" dirty="0" smtClean="0"/>
              <a:t>People must understand that a simple diet plan change can alleviate the symptoms of ADHD in our children and improve their performance in school and at home.  </a:t>
            </a:r>
          </a:p>
          <a:p>
            <a:pPr lvl="1"/>
            <a:r>
              <a:rPr lang="en-US" dirty="0" smtClean="0"/>
              <a:t>One must run tests to fully understand what may need to change</a:t>
            </a:r>
          </a:p>
          <a:p>
            <a:pPr lvl="1"/>
            <a:r>
              <a:rPr lang="en-US" dirty="0" smtClean="0"/>
              <a:t>By knowing what allergies a child has, vitamin or nutritional deficiencies, and whether or not they have a sugar intolerance, one can prevent the need for prescription medication </a:t>
            </a:r>
          </a:p>
        </p:txBody>
      </p:sp>
    </p:spTree>
    <p:extLst>
      <p:ext uri="{BB962C8B-B14F-4D97-AF65-F5344CB8AC3E}">
        <p14:creationId xmlns:p14="http://schemas.microsoft.com/office/powerpoint/2010/main" val="2775246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Percent of Youth Aged 4-17 with Current Attention-Deficit/Hyperactivity Disorder by State: National Survey of Children's Health</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9994" y="2184861"/>
            <a:ext cx="8919556" cy="4405455"/>
          </a:xfrm>
        </p:spPr>
      </p:pic>
    </p:spTree>
    <p:extLst>
      <p:ext uri="{BB962C8B-B14F-4D97-AF65-F5344CB8AC3E}">
        <p14:creationId xmlns:p14="http://schemas.microsoft.com/office/powerpoint/2010/main" val="3253630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Percent of Youth 4-17 Ever Diagnosed with Attention-Deficit/Hyperactivity Disorder by State: National Survey of Children's Health</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93241" y="2201486"/>
            <a:ext cx="6724337" cy="4511419"/>
          </a:xfrm>
        </p:spPr>
      </p:pic>
    </p:spTree>
    <p:extLst>
      <p:ext uri="{BB962C8B-B14F-4D97-AF65-F5344CB8AC3E}">
        <p14:creationId xmlns:p14="http://schemas.microsoft.com/office/powerpoint/2010/main" val="499969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Percent of Youth Aged 4-17 Currently with ADHD Receiving Medication Treatment by State: National Survey of Children's Health</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63981" y="2367742"/>
            <a:ext cx="6163146" cy="4157322"/>
          </a:xfrm>
        </p:spPr>
      </p:pic>
    </p:spTree>
    <p:extLst>
      <p:ext uri="{BB962C8B-B14F-4D97-AF65-F5344CB8AC3E}">
        <p14:creationId xmlns:p14="http://schemas.microsoft.com/office/powerpoint/2010/main" val="5308221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124</TotalTime>
  <Words>681</Words>
  <Application>Microsoft Office PowerPoint</Application>
  <PresentationFormat>Widescreen</PresentationFormat>
  <Paragraphs>41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Corbel</vt:lpstr>
      <vt:lpstr>Parallax</vt:lpstr>
      <vt:lpstr>Alternative and Natural treatments for Attention Deficit/Hyperactivity Disorder </vt:lpstr>
      <vt:lpstr>Background</vt:lpstr>
      <vt:lpstr>Research Questions</vt:lpstr>
      <vt:lpstr>Overview of Research</vt:lpstr>
      <vt:lpstr>Research Design and Methods</vt:lpstr>
      <vt:lpstr>Results</vt:lpstr>
      <vt:lpstr>Percent of Youth Aged 4-17 with Current Attention-Deficit/Hyperactivity Disorder by State: National Survey of Children's Health</vt:lpstr>
      <vt:lpstr>Percent of Youth 4-17 Ever Diagnosed with Attention-Deficit/Hyperactivity Disorder by State: National Survey of Children's Health</vt:lpstr>
      <vt:lpstr>Percent of Youth Aged 4-17 Currently with ADHD Receiving Medication Treatment by State: National Survey of Children's Health</vt:lpstr>
      <vt:lpstr>PowerPoint Presentation</vt:lpstr>
      <vt:lpstr>Conclusion</vt:lpstr>
      <vt:lpstr>Next Steps</vt:lpstr>
      <vt:lpstr>Works Cited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and Natural treatments for Attention Deficit/Hyperactivity Disorder</dc:title>
  <dc:creator>samir deeb</dc:creator>
  <cp:lastModifiedBy>samir deeb</cp:lastModifiedBy>
  <cp:revision>12</cp:revision>
  <dcterms:created xsi:type="dcterms:W3CDTF">2015-04-28T20:02:44Z</dcterms:created>
  <dcterms:modified xsi:type="dcterms:W3CDTF">2015-04-28T22:07:03Z</dcterms:modified>
</cp:coreProperties>
</file>